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126480"/>
            <a:ext cx="12188952" cy="1371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457200"/>
            <a:ext cx="4572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HPSI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20116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National Hospitality Workforce Development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640080" y="365760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Train. Certify. Place. — A complete pipeline for hospitality workforce transformation.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40080" y="56692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ADCFC"/>
                </a:solidFill>
              </a:rPr>
              <a:t>HPSI Talent Exchange  ·  Confidential briefing for government &amp; workforce partners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HPSI Talent Exchange  ·  hpsi.training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F1B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Workforce Challenge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109728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554480"/>
            <a:ext cx="3566160" cy="2377440"/>
          </a:xfrm>
          <a:prstGeom prst="roundRect">
            <a:avLst>
              <a:gd name="adj" fmla="val 5769"/>
            </a:avLst>
          </a:prstGeom>
          <a:solidFill>
            <a:srgbClr val="F5F0E0"/>
          </a:solidFill>
          <a:ln w="12700">
            <a:solidFill>
              <a:srgbClr val="F5F0E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73736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1E40A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70%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640080" y="2743200"/>
            <a:ext cx="3200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hospitality roles unfilled or under-skilled in emerging tourism economies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297680" y="1554480"/>
            <a:ext cx="3566160" cy="2377440"/>
          </a:xfrm>
          <a:prstGeom prst="roundRect">
            <a:avLst>
              <a:gd name="adj" fmla="val 5769"/>
            </a:avLst>
          </a:prstGeom>
          <a:solidFill>
            <a:srgbClr val="F5F0E0"/>
          </a:solidFill>
          <a:ln w="12700">
            <a:solidFill>
              <a:srgbClr val="F5F0E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480560" y="173736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1E40A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$4,000</a:t>
            </a:r>
            <a:endParaRPr lang="en-US" sz="4800" dirty="0"/>
          </a:p>
        </p:txBody>
      </p:sp>
      <p:sp>
        <p:nvSpPr>
          <p:cNvPr id="10" name="Text 8"/>
          <p:cNvSpPr/>
          <p:nvPr/>
        </p:nvSpPr>
        <p:spPr>
          <a:xfrm>
            <a:off x="4480560" y="2743200"/>
            <a:ext cx="3200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cost of replacing a single hospitality worker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8138160" y="1554480"/>
            <a:ext cx="3566160" cy="2377440"/>
          </a:xfrm>
          <a:prstGeom prst="roundRect">
            <a:avLst>
              <a:gd name="adj" fmla="val 5769"/>
            </a:avLst>
          </a:prstGeom>
          <a:solidFill>
            <a:srgbClr val="F5F0E0"/>
          </a:solidFill>
          <a:ln w="12700">
            <a:solidFill>
              <a:srgbClr val="F5F0E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321040" y="173736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1E40A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 mo</a:t>
            </a:r>
            <a:endParaRPr lang="en-US" sz="4800" dirty="0"/>
          </a:p>
        </p:txBody>
      </p:sp>
      <p:sp>
        <p:nvSpPr>
          <p:cNvPr id="13" name="Text 11"/>
          <p:cNvSpPr/>
          <p:nvPr/>
        </p:nvSpPr>
        <p:spPr>
          <a:xfrm>
            <a:off x="8321040" y="2743200"/>
            <a:ext cx="3200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 time-to-productivity without structured training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4297680"/>
            <a:ext cx="11247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0F1B3D"/>
                </a:solidFill>
              </a:rPr>
              <a:t>Governments invest heavily in training — but funders need outcomes, not certificates that lead nowhere.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HPSI Talent Exchange  ·  hpsi.training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F1B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HPSI Solution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109728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554480"/>
            <a:ext cx="3566160" cy="3840480"/>
          </a:xfrm>
          <a:prstGeom prst="roundRect">
            <a:avLst>
              <a:gd name="adj" fmla="val 3846"/>
            </a:avLst>
          </a:prstGeom>
          <a:solidFill>
            <a:srgbClr val="0F1B3D"/>
          </a:solidFill>
          <a:ln w="12700">
            <a:solidFill>
              <a:srgbClr val="0F1B3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178308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 TRAIN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31520" y="2468880"/>
            <a:ext cx="310896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30+ accredited hospitality courses, online + on-site, in any language.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297680" y="1554480"/>
            <a:ext cx="3566160" cy="3840480"/>
          </a:xfrm>
          <a:prstGeom prst="roundRect">
            <a:avLst>
              <a:gd name="adj" fmla="val 3846"/>
            </a:avLst>
          </a:prstGeom>
          <a:solidFill>
            <a:srgbClr val="0F1B3D"/>
          </a:solidFill>
          <a:ln w="12700">
            <a:solidFill>
              <a:srgbClr val="0F1B3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0" y="178308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 CERTIFY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0" y="2468880"/>
            <a:ext cx="310896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stackable certifications recognized industry-wide (CSP, CHS, CHA, CHE, CHM).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8138160" y="1554480"/>
            <a:ext cx="3566160" cy="3840480"/>
          </a:xfrm>
          <a:prstGeom prst="roundRect">
            <a:avLst>
              <a:gd name="adj" fmla="val 3846"/>
            </a:avLst>
          </a:prstGeom>
          <a:solidFill>
            <a:srgbClr val="0F1B3D"/>
          </a:solidFill>
          <a:ln w="12700">
            <a:solidFill>
              <a:srgbClr val="0F1B3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412480" y="178308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 PLACE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8412480" y="2468880"/>
            <a:ext cx="310896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Graduates flow directly to vetted employers on the same platform.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HPSI Talent Exchange  ·  hpsi.training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F1B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Curriculum at a Glance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109728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11247120" cy="914400"/>
        </p:xfrm>
        <a:graphic>
          <a:graphicData uri="http://schemas.openxmlformats.org/drawingml/2006/table">
            <a:tbl>
              <a:tblPr/>
              <a:tblGrid>
                <a:gridCol w="4572000"/>
                <a:gridCol w="2103120"/>
                <a:gridCol w="1371600"/>
                <a:gridCol w="320040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Course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Level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Hours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Outcome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Customer Service Excellence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Foundation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CSP credit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Food Safety &amp; HACCP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Foundation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Compliance + CHA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Front Office Management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Intermediate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F&amp;B Management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Intermediate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CHM credit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Health, Safety &amp; Hygiene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Foundation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Compliance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Leadership in Hospitality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Advanced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457200" y="1371600"/>
            <a:ext cx="11247120" cy="457200"/>
          </a:xfrm>
          <a:prstGeom prst="rect">
            <a:avLst/>
          </a:prstGeom>
          <a:solidFill>
            <a:srgbClr val="0F1B3D"/>
          </a:solidFill>
          <a:ln w="12700">
            <a:solidFill>
              <a:srgbClr val="0F1B3D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48640" y="137160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Course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5029200" y="137160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Level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7132320" y="13716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Hours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8503920" y="137160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Outcome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457200" y="5120640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280"/>
                </a:solidFill>
              </a:rPr>
              <a:t>Plus 24 specialized courses spanning housekeeping, bar, events, guest relations, revenue, and executive programs.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HPSI Talent Exchange  ·  hpsi.training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F1B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National Rollout — How It Works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109728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554480"/>
            <a:ext cx="2697480" cy="3657600"/>
          </a:xfrm>
          <a:prstGeom prst="roundRect">
            <a:avLst>
              <a:gd name="adj" fmla="val 4068"/>
            </a:avLst>
          </a:prstGeom>
          <a:solidFill>
            <a:srgbClr val="F5F0E0"/>
          </a:solidFill>
          <a:ln w="12700">
            <a:solidFill>
              <a:srgbClr val="F5F0E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73736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40A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 DISCOVERY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" y="228600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cohorts, KPIs, and competency gaps with HPSI specialists.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40080" y="4617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280"/>
                </a:solidFill>
              </a:rPr>
              <a:t>2–4 weeks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337560" y="1554480"/>
            <a:ext cx="2697480" cy="3657600"/>
          </a:xfrm>
          <a:prstGeom prst="roundRect">
            <a:avLst>
              <a:gd name="adj" fmla="val 4068"/>
            </a:avLst>
          </a:prstGeom>
          <a:solidFill>
            <a:srgbClr val="F5F0E0"/>
          </a:solidFill>
          <a:ln w="12700">
            <a:solidFill>
              <a:srgbClr val="F5F0E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520440" y="173736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40A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 LOCALIZE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520440" y="228600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Translate and adapt curriculum to local context and regulations.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520440" y="4617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280"/>
                </a:solidFill>
              </a:rPr>
              <a:t>4–6 weeks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217920" y="1554480"/>
            <a:ext cx="2697480" cy="3657600"/>
          </a:xfrm>
          <a:prstGeom prst="roundRect">
            <a:avLst>
              <a:gd name="adj" fmla="val 4068"/>
            </a:avLst>
          </a:prstGeom>
          <a:solidFill>
            <a:srgbClr val="F5F0E0"/>
          </a:solidFill>
          <a:ln w="12700">
            <a:solidFill>
              <a:srgbClr val="F5F0E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0" y="173736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40A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 DELIVER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400800" y="228600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Online + on-site cohorts with automated tracking and exam grading.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400800" y="4617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280"/>
                </a:solidFill>
              </a:rPr>
              <a:t>12–24 weeks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9098280" y="1554480"/>
            <a:ext cx="2697480" cy="3657600"/>
          </a:xfrm>
          <a:prstGeom prst="roundRect">
            <a:avLst>
              <a:gd name="adj" fmla="val 4068"/>
            </a:avLst>
          </a:prstGeom>
          <a:solidFill>
            <a:srgbClr val="F5F0E0"/>
          </a:solidFill>
          <a:ln w="12700">
            <a:solidFill>
              <a:srgbClr val="F5F0E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281160" y="173736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40A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 PLACE &amp; REPORT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281160" y="228600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 graduates to employers; report outcomes monthly.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9281160" y="4617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280"/>
                </a:solidFill>
              </a:rPr>
              <a:t>Ongoing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HPSI Talent Exchange  ·  hpsi.training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F1B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Measurable Outcomes for Funders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109728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554480"/>
            <a:ext cx="5486400" cy="109728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85800" y="1874520"/>
            <a:ext cx="457200" cy="45720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18745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B3D"/>
                </a:solidFill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325880" y="1737360"/>
            <a:ext cx="44805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Number of citizens enrolled, by region and demographic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217920" y="1554480"/>
            <a:ext cx="5486400" cy="109728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446520" y="1874520"/>
            <a:ext cx="457200" cy="45720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46520" y="18745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B3D"/>
                </a:solidFill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7086600" y="1737360"/>
            <a:ext cx="44805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Course completion rate (target: 85%+)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57200" y="2834640"/>
            <a:ext cx="5486400" cy="109728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85800" y="3154680"/>
            <a:ext cx="457200" cy="45720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3154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B3D"/>
                </a:solidFill>
              </a:rPr>
              <a:t>3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325880" y="3017520"/>
            <a:ext cx="44805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Certification pass rate (target: 70%+)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217920" y="2834640"/>
            <a:ext cx="5486400" cy="109728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446520" y="3154680"/>
            <a:ext cx="457200" cy="45720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46520" y="3154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B3D"/>
                </a:solidFill>
              </a:rPr>
              <a:t>4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7086600" y="3017520"/>
            <a:ext cx="44805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Job placements within 90 days of certification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457200" y="4114800"/>
            <a:ext cx="5486400" cy="109728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85800" y="4434840"/>
            <a:ext cx="457200" cy="45720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85800" y="44348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B3D"/>
                </a:solidFill>
              </a:rPr>
              <a:t>5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325880" y="4297680"/>
            <a:ext cx="44805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Employer satisfaction and 6-month retention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6217920" y="4114800"/>
            <a:ext cx="5486400" cy="109728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446520" y="4434840"/>
            <a:ext cx="457200" cy="45720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46520" y="44348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B3D"/>
                </a:solidFill>
              </a:rPr>
              <a:t>6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7086600" y="4297680"/>
            <a:ext cx="44805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wage uplift per graduate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HPSI Talent Exchange  ·  hpsi.training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HPSI vs Traditional Providers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109728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CADCFC"/>
                </a:solidFill>
              </a:rPr>
              <a:t>Most workforce programs end at certification.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1920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HPSI continues into placement.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640080" y="3154680"/>
            <a:ext cx="274320" cy="27432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97280" y="31089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 + certify + hire on one platform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640080" y="3794760"/>
            <a:ext cx="274320" cy="27432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97280" y="37490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Verified employer demand signals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640080" y="4434840"/>
            <a:ext cx="274320" cy="27432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097280" y="438912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employability scoring per learner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640080" y="5074920"/>
            <a:ext cx="274320" cy="27432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97280" y="502920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Outcomes reporting funders need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HPSI Talent Exchange  ·  hpsi.training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F1B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Next Steps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109728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554480"/>
            <a:ext cx="11247120" cy="4114800"/>
          </a:xfrm>
          <a:prstGeom prst="roundRect">
            <a:avLst>
              <a:gd name="adj" fmla="val 4444"/>
            </a:avLst>
          </a:prstGeom>
          <a:solidFill>
            <a:srgbClr val="F5F0E0"/>
          </a:solidFill>
          <a:ln w="12700">
            <a:solidFill>
              <a:srgbClr val="F5F0E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14400" y="1828800"/>
            <a:ext cx="10058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1B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Let's design your program together.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914400" y="274320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Discovery workshop with your workforce strategy team (60 min, no cost)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14400" y="32918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Tailored proposal with cohort plan, KPIs, and milestone billing (within 5 business days)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914400" y="38404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Pilot cohort launch within 30 days of agreement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914400" y="47548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40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Contact: government@hpsi.training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14400" y="52120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280"/>
                </a:solidFill>
              </a:rPr>
              <a:t>Or request a proposal at hpsi.training/government-training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HPSI National Hospitality Workforce Development</dc:title>
  <dc:subject>PptxGenJS Presentation</dc:subject>
  <dc:creator>PptxGenJS</dc:creator>
  <cp:lastModifiedBy>PptxGenJS</cp:lastModifiedBy>
  <cp:revision>1</cp:revision>
  <dcterms:created xsi:type="dcterms:W3CDTF">2026-05-01T00:53:35Z</dcterms:created>
  <dcterms:modified xsi:type="dcterms:W3CDTF">2026-05-01T00:53:35Z</dcterms:modified>
</cp:coreProperties>
</file>